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nton" pitchFamily="2" charset="0"/>
      <p:regular r:id="rId17"/>
    </p:embeddedFont>
    <p:embeddedFont>
      <p:font typeface="Montserrat" panose="00000500000000000000" pitchFamily="2" charset="0"/>
      <p:regular r:id="rId18"/>
    </p:embeddedFont>
    <p:embeddedFont>
      <p:font typeface="Montserrat Italics" panose="020B0604020202020204" charset="0"/>
      <p:regular r:id="rId19"/>
    </p:embeddedFont>
    <p:embeddedFont>
      <p:font typeface="Montserrat Medium" panose="00000600000000000000" pitchFamily="2" charset="0"/>
      <p:regular r:id="rId20"/>
    </p:embeddedFont>
    <p:embeddedFont>
      <p:font typeface="Montserrat Medium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71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308.00681" TargetMode="External"/><Relationship Id="rId3" Type="http://schemas.openxmlformats.org/officeDocument/2006/relationships/image" Target="../media/image3.svg"/><Relationship Id="rId7" Type="http://schemas.openxmlformats.org/officeDocument/2006/relationships/hyperlink" Target="https://doi.org/10.1080/09537287.2020.17684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app14114688" TargetMode="External"/><Relationship Id="rId11" Type="http://schemas.openxmlformats.org/officeDocument/2006/relationships/hyperlink" Target="https://www.kaggle.com/datasets/pushpitkamboj/logistics-data-containing-real-world-data" TargetMode="External"/><Relationship Id="rId5" Type="http://schemas.openxmlformats.org/officeDocument/2006/relationships/image" Target="../media/image12.svg"/><Relationship Id="rId10" Type="http://schemas.openxmlformats.org/officeDocument/2006/relationships/hyperlink" Target="https://www.eia.gov/dnav/pet/pet_pri_gnd_dcus_nus_w.htm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oi.org/10.1007/s10845-023-02290-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591396" y="-415522"/>
            <a:ext cx="12279836" cy="12279836"/>
          </a:xfrm>
          <a:custGeom>
            <a:avLst/>
            <a:gdLst/>
            <a:ahLst/>
            <a:cxnLst/>
            <a:rect l="l" t="t" r="r" b="b"/>
            <a:pathLst>
              <a:path w="12279836" h="12279836">
                <a:moveTo>
                  <a:pt x="0" y="0"/>
                </a:moveTo>
                <a:lnTo>
                  <a:pt x="12279836" y="0"/>
                </a:lnTo>
                <a:lnTo>
                  <a:pt x="12279836" y="12279837"/>
                </a:lnTo>
                <a:lnTo>
                  <a:pt x="0" y="1227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753223" y="-185210"/>
            <a:ext cx="12603491" cy="12328506"/>
          </a:xfrm>
          <a:custGeom>
            <a:avLst/>
            <a:gdLst/>
            <a:ahLst/>
            <a:cxnLst/>
            <a:rect l="l" t="t" r="r" b="b"/>
            <a:pathLst>
              <a:path w="12603491" h="12328506">
                <a:moveTo>
                  <a:pt x="0" y="0"/>
                </a:moveTo>
                <a:lnTo>
                  <a:pt x="12603491" y="0"/>
                </a:lnTo>
                <a:lnTo>
                  <a:pt x="12603491" y="12328506"/>
                </a:lnTo>
                <a:lnTo>
                  <a:pt x="0" y="1232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2591396" y="312331"/>
            <a:ext cx="11551983" cy="115519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5862" r="-423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577411" y="8576411"/>
            <a:ext cx="681889" cy="681889"/>
          </a:xfrm>
          <a:custGeom>
            <a:avLst/>
            <a:gdLst/>
            <a:ahLst/>
            <a:cxnLst/>
            <a:rect l="l" t="t" r="r" b="b"/>
            <a:pathLst>
              <a:path w="681889" h="681889">
                <a:moveTo>
                  <a:pt x="0" y="0"/>
                </a:moveTo>
                <a:lnTo>
                  <a:pt x="681889" y="0"/>
                </a:lnTo>
                <a:lnTo>
                  <a:pt x="681889" y="681889"/>
                </a:lnTo>
                <a:lnTo>
                  <a:pt x="0" y="681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39603" y="1028700"/>
            <a:ext cx="845590" cy="624012"/>
          </a:xfrm>
          <a:custGeom>
            <a:avLst/>
            <a:gdLst/>
            <a:ahLst/>
            <a:cxnLst/>
            <a:rect l="l" t="t" r="r" b="b"/>
            <a:pathLst>
              <a:path w="845590" h="624012">
                <a:moveTo>
                  <a:pt x="0" y="0"/>
                </a:moveTo>
                <a:lnTo>
                  <a:pt x="845590" y="0"/>
                </a:lnTo>
                <a:lnTo>
                  <a:pt x="845590" y="624012"/>
                </a:lnTo>
                <a:lnTo>
                  <a:pt x="0" y="624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311452" y="1911491"/>
            <a:ext cx="4354043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27577D"/>
                </a:solidFill>
                <a:latin typeface="Anton"/>
                <a:ea typeface="Anton"/>
                <a:cs typeface="Anton"/>
                <a:sym typeface="Anton"/>
              </a:rPr>
              <a:t>LOGIS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41532" y="1911491"/>
            <a:ext cx="316463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3008" y="6884541"/>
            <a:ext cx="5301687" cy="48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99"/>
              </a:lnSpc>
              <a:spcBef>
                <a:spcPct val="0"/>
              </a:spcBef>
            </a:pPr>
            <a:r>
              <a:rPr lang="en-US" sz="2785" b="1" i="1">
                <a:solidFill>
                  <a:srgbClr val="27577D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By Jack Motta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1452" y="3807966"/>
            <a:ext cx="812829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27577D"/>
                </a:solidFill>
                <a:latin typeface="Anton"/>
                <a:ea typeface="Anton"/>
                <a:cs typeface="Anton"/>
                <a:sym typeface="Anton"/>
              </a:rPr>
              <a:t>DELIV</a:t>
            </a:r>
            <a:r>
              <a:rPr lang="en-US" sz="1200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ERY</a:t>
            </a:r>
            <a:r>
              <a:rPr lang="en-US" sz="12000">
                <a:solidFill>
                  <a:srgbClr val="27577D"/>
                </a:solidFill>
                <a:latin typeface="Anton"/>
                <a:ea typeface="Anton"/>
                <a:cs typeface="Anton"/>
                <a:sym typeface="Anton"/>
              </a:rPr>
              <a:t> PRED</a:t>
            </a:r>
            <a:r>
              <a:rPr lang="en-US" sz="1200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ICTION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263370" y="-1678059"/>
            <a:ext cx="3980781" cy="3980781"/>
            <a:chOff x="0" y="0"/>
            <a:chExt cx="5307708" cy="53077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7259300" y="431810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0" y="5475456"/>
            <a:ext cx="18288000" cy="4680285"/>
            <a:chOff x="0" y="0"/>
            <a:chExt cx="5343378" cy="1367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43378" cy="1367483"/>
            </a:xfrm>
            <a:custGeom>
              <a:avLst/>
              <a:gdLst/>
              <a:ahLst/>
              <a:cxnLst/>
              <a:rect l="l" t="t" r="r" b="b"/>
              <a:pathLst>
                <a:path w="5343378" h="1367483">
                  <a:moveTo>
                    <a:pt x="0" y="0"/>
                  </a:moveTo>
                  <a:lnTo>
                    <a:pt x="5343378" y="0"/>
                  </a:lnTo>
                  <a:lnTo>
                    <a:pt x="5343378" y="1367483"/>
                  </a:lnTo>
                  <a:lnTo>
                    <a:pt x="0" y="1367483"/>
                  </a:lnTo>
                  <a:close/>
                </a:path>
              </a:pathLst>
            </a:custGeom>
            <a:blipFill>
              <a:blip r:embed="rId4"/>
              <a:stretch>
                <a:fillRect t="-64" b="-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1431127">
            <a:off x="15910280" y="-1615168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0" name="Object 10"/>
          <p:cNvGraphicFramePr/>
          <p:nvPr>
            <p:extLst>
              <p:ext uri="{D42A27DB-BD31-4B8C-83A1-F6EECF244321}">
                <p14:modId xmlns:p14="http://schemas.microsoft.com/office/powerpoint/2010/main" val="4142818673"/>
              </p:ext>
            </p:extLst>
          </p:nvPr>
        </p:nvGraphicFramePr>
        <p:xfrm>
          <a:off x="1104900" y="-190499"/>
          <a:ext cx="17602200" cy="533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1120100" imgH="6032500" progId="Excel.Sheet.12">
                  <p:embed/>
                </p:oleObj>
              </mc:Choice>
              <mc:Fallback>
                <p:oleObj name="Worksheet" r:id="rId7" imgW="21120100" imgH="6032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4900" y="-190499"/>
                        <a:ext cx="17602200" cy="5333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4545" y="88668"/>
            <a:ext cx="3194269" cy="9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62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-1431127">
            <a:off x="-711796" y="8844706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4"/>
                </a:lnTo>
                <a:lnTo>
                  <a:pt x="0" y="217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773722" y="729359"/>
            <a:ext cx="11272545" cy="8819437"/>
            <a:chOff x="0" y="0"/>
            <a:chExt cx="103887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8879" cy="812800"/>
            </a:xfrm>
            <a:custGeom>
              <a:avLst/>
              <a:gdLst/>
              <a:ahLst/>
              <a:cxnLst/>
              <a:rect l="l" t="t" r="r" b="b"/>
              <a:pathLst>
                <a:path w="1038879" h="812800">
                  <a:moveTo>
                    <a:pt x="0" y="0"/>
                  </a:moveTo>
                  <a:lnTo>
                    <a:pt x="1038879" y="0"/>
                  </a:lnTo>
                  <a:lnTo>
                    <a:pt x="10388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87" b="-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0255" y="181697"/>
            <a:ext cx="7051895" cy="11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-1431127">
            <a:off x="17604806" y="4690041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255" y="181697"/>
            <a:ext cx="7051895" cy="11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43721" y="1296072"/>
            <a:ext cx="11941279" cy="8167720"/>
            <a:chOff x="0" y="0"/>
            <a:chExt cx="1999272" cy="1367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9273" cy="1367483"/>
            </a:xfrm>
            <a:custGeom>
              <a:avLst/>
              <a:gdLst/>
              <a:ahLst/>
              <a:cxnLst/>
              <a:rect l="l" t="t" r="r" b="b"/>
              <a:pathLst>
                <a:path w="1999273" h="1367483">
                  <a:moveTo>
                    <a:pt x="0" y="0"/>
                  </a:moveTo>
                  <a:lnTo>
                    <a:pt x="1999273" y="0"/>
                  </a:lnTo>
                  <a:lnTo>
                    <a:pt x="1999273" y="1367483"/>
                  </a:lnTo>
                  <a:lnTo>
                    <a:pt x="0" y="1367483"/>
                  </a:lnTo>
                  <a:close/>
                </a:path>
              </a:pathLst>
            </a:custGeom>
            <a:blipFill>
              <a:blip r:embed="rId6"/>
              <a:stretch>
                <a:fillRect t="-439" b="-4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0775355" y="2571152"/>
            <a:ext cx="8884837" cy="10311053"/>
            <a:chOff x="0" y="0"/>
            <a:chExt cx="662570" cy="768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2570" cy="768928"/>
            </a:xfrm>
            <a:custGeom>
              <a:avLst/>
              <a:gdLst/>
              <a:ahLst/>
              <a:cxnLst/>
              <a:rect l="l" t="t" r="r" b="b"/>
              <a:pathLst>
                <a:path w="662570" h="768928">
                  <a:moveTo>
                    <a:pt x="331285" y="0"/>
                  </a:moveTo>
                  <a:cubicBezTo>
                    <a:pt x="148321" y="0"/>
                    <a:pt x="0" y="172130"/>
                    <a:pt x="0" y="384464"/>
                  </a:cubicBezTo>
                  <a:cubicBezTo>
                    <a:pt x="0" y="596797"/>
                    <a:pt x="148321" y="768928"/>
                    <a:pt x="331285" y="768928"/>
                  </a:cubicBezTo>
                  <a:cubicBezTo>
                    <a:pt x="514249" y="768928"/>
                    <a:pt x="662570" y="596797"/>
                    <a:pt x="662570" y="384464"/>
                  </a:cubicBezTo>
                  <a:cubicBezTo>
                    <a:pt x="662570" y="172130"/>
                    <a:pt x="514249" y="0"/>
                    <a:pt x="331285" y="0"/>
                  </a:cubicBez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2116" y="24462"/>
              <a:ext cx="538338" cy="672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27925" y="3384248"/>
            <a:ext cx="6062694" cy="5610748"/>
          </a:xfrm>
          <a:custGeom>
            <a:avLst/>
            <a:gdLst/>
            <a:ahLst/>
            <a:cxnLst/>
            <a:rect l="l" t="t" r="r" b="b"/>
            <a:pathLst>
              <a:path w="6062694" h="5610748">
                <a:moveTo>
                  <a:pt x="0" y="0"/>
                </a:moveTo>
                <a:lnTo>
                  <a:pt x="6062695" y="0"/>
                </a:lnTo>
                <a:lnTo>
                  <a:pt x="6062695" y="5610748"/>
                </a:lnTo>
                <a:lnTo>
                  <a:pt x="0" y="5610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7334" y="481038"/>
            <a:ext cx="6069398" cy="11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13" name="Freeform 13"/>
          <p:cNvSpPr/>
          <p:nvPr/>
        </p:nvSpPr>
        <p:spPr>
          <a:xfrm rot="-1431127">
            <a:off x="10941766" y="381647"/>
            <a:ext cx="1053138" cy="1045478"/>
          </a:xfrm>
          <a:custGeom>
            <a:avLst/>
            <a:gdLst/>
            <a:ahLst/>
            <a:cxnLst/>
            <a:rect l="l" t="t" r="r" b="b"/>
            <a:pathLst>
              <a:path w="1053138" h="1045478">
                <a:moveTo>
                  <a:pt x="0" y="0"/>
                </a:moveTo>
                <a:lnTo>
                  <a:pt x="1053138" y="0"/>
                </a:lnTo>
                <a:lnTo>
                  <a:pt x="1053138" y="1045479"/>
                </a:lnTo>
                <a:lnTo>
                  <a:pt x="0" y="1045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96868">
            <a:off x="466097" y="9731490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19"/>
                </a:lnTo>
                <a:lnTo>
                  <a:pt x="0" y="2158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14919" y="1651901"/>
            <a:ext cx="9582938" cy="782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Binary XGBoost predicted delays best (highest average recall)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Softmax underperformed due to non-linear data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Tree models handled mixed, complex features well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Improves delivery planning by flagging risks early, with room for refinement.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 low-impact features to reduce noise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fuel prices beyond diesel (e.g., jet, marine)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 rare categories to shrink feature space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Calibrate probabilities for better risk use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K-Means clusters to capture hidden patterns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0606" y="-2127573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62913" y="343572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4994" y="111445"/>
            <a:ext cx="6069398" cy="96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8"/>
              </a:lnSpc>
            </a:pPr>
            <a:r>
              <a:rPr lang="en-US" sz="63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id="9" name="Freeform 9"/>
          <p:cNvSpPr/>
          <p:nvPr/>
        </p:nvSpPr>
        <p:spPr>
          <a:xfrm rot="-1431127">
            <a:off x="17068452" y="31104"/>
            <a:ext cx="1053138" cy="1045478"/>
          </a:xfrm>
          <a:custGeom>
            <a:avLst/>
            <a:gdLst/>
            <a:ahLst/>
            <a:cxnLst/>
            <a:rect l="l" t="t" r="r" b="b"/>
            <a:pathLst>
              <a:path w="1053138" h="1045478">
                <a:moveTo>
                  <a:pt x="0" y="0"/>
                </a:moveTo>
                <a:lnTo>
                  <a:pt x="1053137" y="0"/>
                </a:lnTo>
                <a:lnTo>
                  <a:pt x="1053137" y="1045479"/>
                </a:lnTo>
                <a:lnTo>
                  <a:pt x="0" y="1045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96868">
            <a:off x="15686937" y="9429843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20"/>
                </a:lnTo>
                <a:lnTo>
                  <a:pt x="0" y="215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8916" y="1063894"/>
            <a:ext cx="17491909" cy="908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Gabellini, M., Civolani, L., Calabrese, F., &amp; Bortolini, M. (2024).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Deep Learning Approach to Predict Supply Chain Delivery Delay Risk Based on Macroeconomic Indicators: A Case Study in the Automotive Sector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Applied Sciences, 14, 4688.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doi.org/10.3390/app14114688"/>
              </a:rPr>
              <a:t>https://doi.org/10.3390/app14114688</a:t>
            </a:r>
          </a:p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Ivanov, D., &amp; Dolgui, A. (2020).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 Digital Supply Chain Twin for Managing the Disruption Risks and Resilience in the Era of Industry 4.0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Production Planning &amp; Control, 32, 775–788.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doi.org/10.1080/09537287.2020.1768450"/>
              </a:rPr>
              <a:t>https://doi.org/10.1080/09537287.2020.1768450</a:t>
            </a:r>
          </a:p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Pazoki, M., Samarghandi, H., &amp; Behroozi, M. (2023, August 1).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Increasing Supply Chain Resiliency Through Equilibrium Pricing and Stipulating Transportation Quota Regulation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doi.org/10.48550/arXiv.2308.00681"/>
              </a:rPr>
              <a:t>https://doi.org/10.48550/arXiv.2308.00681</a:t>
            </a:r>
          </a:p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Rokoss, A., Syberg, M., Tomidei, L., Hülsing, C., Deuse, J., &amp; Schmidt, M. (2024).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Case Study on Delivery Time Determination Using a Machine Learning Approach in Small Batch Production Companies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Journal of Intelligent Manufacturing, 35, 3937–3958.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 tooltip="https://doi.org/10.1007/s10845-023-02290-2"/>
              </a:rPr>
              <a:t>https://doi.org/10.1007/s10845-023-02290-2</a:t>
            </a:r>
          </a:p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Administration, U. E. (2025, March 17).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Weekly Retail Gasoline and Diesel Prices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United States. Retrieved March 23, 2025, from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www.eia.gov/dnav/pet/pet_pri_gnd_dcus_nus_w.htm"/>
              </a:rPr>
              <a:t>https://www.eia.gov/dnav/pet/pet_pri_gnd_dcus_nus_w.htm</a:t>
            </a:r>
          </a:p>
          <a:p>
            <a:pPr marL="518680" lvl="1" indent="-259340" algn="l">
              <a:lnSpc>
                <a:spcPts val="4804"/>
              </a:lnSpc>
              <a:buFont typeface="Arial"/>
              <a:buChar char="•"/>
            </a:pP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Kamboj, P. (2024, September 2). </a:t>
            </a:r>
            <a:r>
              <a:rPr lang="en-US" sz="2402" i="1" spc="-7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Logistics Supply Chain Real World Data</a:t>
            </a:r>
            <a:r>
              <a:rPr lang="en-US" sz="2402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Retrieved from </a:t>
            </a:r>
            <a:r>
              <a:rPr lang="en-US" sz="2402" u="sng" spc="-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1" tooltip="https://www.kaggle.com/datasets/pushpitkamboj/logistics-data-containing-real-world-data"/>
              </a:rPr>
              <a:t>https://www.kaggle.com/datasets/pushpitkamboj/logistics-data-containing-real-world-data</a:t>
            </a:r>
          </a:p>
          <a:p>
            <a:pPr algn="l">
              <a:lnSpc>
                <a:spcPts val="4804"/>
              </a:lnSpc>
            </a:pPr>
            <a:endParaRPr lang="en-US" sz="2402" u="sng" spc="-7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  <a:hlinkClick r:id="rId11" tooltip="https://www.kaggle.com/datasets/pushpitkamboj/logistics-data-containing-real-world-d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7881170" y="0"/>
            <a:ext cx="10706887" cy="10287000"/>
            <a:chOff x="0" y="0"/>
            <a:chExt cx="2819921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19921" cy="2709333"/>
            </a:xfrm>
            <a:custGeom>
              <a:avLst/>
              <a:gdLst/>
              <a:ahLst/>
              <a:cxnLst/>
              <a:rect l="l" t="t" r="r" b="b"/>
              <a:pathLst>
                <a:path w="2819921" h="2709333">
                  <a:moveTo>
                    <a:pt x="0" y="0"/>
                  </a:moveTo>
                  <a:lnTo>
                    <a:pt x="2819921" y="0"/>
                  </a:lnTo>
                  <a:lnTo>
                    <a:pt x="28199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1992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96868">
            <a:off x="15425426" y="-1300863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20"/>
                </a:lnTo>
                <a:lnTo>
                  <a:pt x="0" y="215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6868">
            <a:off x="6800112" y="9207990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20"/>
                </a:lnTo>
                <a:lnTo>
                  <a:pt x="0" y="215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8317" y="3404642"/>
            <a:ext cx="9292593" cy="34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81"/>
              </a:lnSpc>
            </a:pPr>
            <a:r>
              <a:rPr lang="en-US" sz="1167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Thanks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4313992" y="-176204"/>
            <a:ext cx="3974008" cy="10639407"/>
            <a:chOff x="0" y="0"/>
            <a:chExt cx="1046652" cy="2802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6652" cy="2802148"/>
            </a:xfrm>
            <a:custGeom>
              <a:avLst/>
              <a:gdLst/>
              <a:ahLst/>
              <a:cxnLst/>
              <a:rect l="l" t="t" r="r" b="b"/>
              <a:pathLst>
                <a:path w="1046652" h="2802148">
                  <a:moveTo>
                    <a:pt x="0" y="0"/>
                  </a:moveTo>
                  <a:lnTo>
                    <a:pt x="1046652" y="0"/>
                  </a:lnTo>
                  <a:lnTo>
                    <a:pt x="1046652" y="2802148"/>
                  </a:lnTo>
                  <a:lnTo>
                    <a:pt x="0" y="2802148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46652" cy="284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25317" y="9432596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292512" y="-1957491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4161" y="420493"/>
            <a:ext cx="5725541" cy="12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2"/>
              </a:lnSpc>
              <a:spcBef>
                <a:spcPct val="0"/>
              </a:spcBef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897" y="1733338"/>
            <a:ext cx="13157245" cy="670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Objective: Improve customer satisfaction by capturing delayed deliveries.</a:t>
            </a:r>
          </a:p>
          <a:p>
            <a:pPr marL="1156358" lvl="2" indent="-385453" algn="l">
              <a:lnSpc>
                <a:spcPts val="5355"/>
              </a:lnSpc>
              <a:buFont typeface="Arial"/>
              <a:buChar char="⚬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Prediction over interpretation.</a:t>
            </a:r>
          </a:p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It Matters: Delays hurt efficiency, cost, and customer satisfaction.</a:t>
            </a:r>
          </a:p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Sources:</a:t>
            </a:r>
          </a:p>
          <a:p>
            <a:pPr marL="1156358" lvl="2" indent="-385453" algn="l">
              <a:lnSpc>
                <a:spcPts val="5355"/>
              </a:lnSpc>
              <a:buFont typeface="Arial"/>
              <a:buChar char="⚬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Primary: Kaggle logistics dataset (2014–2018).</a:t>
            </a:r>
          </a:p>
          <a:p>
            <a:pPr marL="1156358" lvl="2" indent="-385453" algn="l">
              <a:lnSpc>
                <a:spcPts val="5355"/>
              </a:lnSpc>
              <a:buFont typeface="Arial"/>
              <a:buChar char="⚬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Secondary: U.S. diesel prices (2014–2018) from EIA.</a:t>
            </a:r>
          </a:p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Target: Delivery outcome.</a:t>
            </a:r>
          </a:p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Primary Performance Metric: Recall, balanced with precision and F1 score to avoid over-flagging.</a:t>
            </a:r>
          </a:p>
          <a:p>
            <a:pPr marL="578179" lvl="1" indent="-289090" algn="l">
              <a:lnSpc>
                <a:spcPts val="5355"/>
              </a:lnSpc>
              <a:buFont typeface="Arial"/>
              <a:buChar char="•"/>
            </a:pPr>
            <a:r>
              <a:rPr lang="en-US" sz="26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Type: Classification using pre-shipping info.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313992" y="974940"/>
            <a:ext cx="6434765" cy="8457656"/>
            <a:chOff x="0" y="0"/>
            <a:chExt cx="1605066" cy="21096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05066" cy="2109649"/>
            </a:xfrm>
            <a:custGeom>
              <a:avLst/>
              <a:gdLst/>
              <a:ahLst/>
              <a:cxnLst/>
              <a:rect l="l" t="t" r="r" b="b"/>
              <a:pathLst>
                <a:path w="1605066" h="2109649">
                  <a:moveTo>
                    <a:pt x="0" y="0"/>
                  </a:moveTo>
                  <a:lnTo>
                    <a:pt x="1605066" y="0"/>
                  </a:lnTo>
                  <a:lnTo>
                    <a:pt x="1605066" y="2109649"/>
                  </a:lnTo>
                  <a:lnTo>
                    <a:pt x="0" y="2109649"/>
                  </a:lnTo>
                  <a:close/>
                </a:path>
              </a:pathLst>
            </a:custGeom>
            <a:blipFill>
              <a:blip r:embed="rId6"/>
              <a:stretch>
                <a:fillRect l="-37624" r="-37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4313992" y="-176204"/>
            <a:ext cx="3974008" cy="10639407"/>
            <a:chOff x="0" y="0"/>
            <a:chExt cx="1046652" cy="2802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6652" cy="2802148"/>
            </a:xfrm>
            <a:custGeom>
              <a:avLst/>
              <a:gdLst/>
              <a:ahLst/>
              <a:cxnLst/>
              <a:rect l="l" t="t" r="r" b="b"/>
              <a:pathLst>
                <a:path w="1046652" h="2802148">
                  <a:moveTo>
                    <a:pt x="0" y="0"/>
                  </a:moveTo>
                  <a:lnTo>
                    <a:pt x="1046652" y="0"/>
                  </a:lnTo>
                  <a:lnTo>
                    <a:pt x="1046652" y="2802148"/>
                  </a:lnTo>
                  <a:lnTo>
                    <a:pt x="0" y="2802148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46652" cy="284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66864" y="9413994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292512" y="-1957491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4161" y="420493"/>
            <a:ext cx="5725541" cy="12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2"/>
              </a:lnSpc>
              <a:spcBef>
                <a:spcPct val="0"/>
              </a:spcBef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6893" y="1918860"/>
            <a:ext cx="13747099" cy="70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590" lvl="1" indent="-278295" algn="l">
              <a:lnSpc>
                <a:spcPts val="5155"/>
              </a:lnSpc>
              <a:buFont typeface="Arial"/>
              <a:buChar char="•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Challenges in Delivery Performance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Lead Time Variability </a:t>
            </a:r>
            <a:r>
              <a:rPr lang="en-US" sz="2577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(Rokoss et al., 2024)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External Disruptions: Traffic, weather, and fuel prices </a:t>
            </a:r>
            <a:r>
              <a:rPr lang="en-US" sz="2577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(Ivanov &amp; Dolgui, 2020)</a:t>
            </a:r>
          </a:p>
          <a:p>
            <a:pPr marL="556590" lvl="1" indent="-278295" algn="l">
              <a:lnSpc>
                <a:spcPts val="5155"/>
              </a:lnSpc>
              <a:buFont typeface="Arial"/>
              <a:buChar char="•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Role of Predictive Analytics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Builds supply chain adaptability and recovery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ML models find patterns in past and external data </a:t>
            </a:r>
            <a:r>
              <a:rPr lang="en-US" sz="2577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(Gabellini et al., 2024)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Boosts forecasting from demand to last-mile delivery </a:t>
            </a:r>
            <a:r>
              <a:rPr lang="en-US" sz="2577" b="1" i="1">
                <a:solidFill>
                  <a:srgbClr val="000000"/>
                </a:solidFill>
                <a:latin typeface="Montserrat Medium Italics"/>
                <a:ea typeface="Montserrat Medium Italics"/>
                <a:cs typeface="Montserrat Medium Italics"/>
                <a:sym typeface="Montserrat Medium Italics"/>
              </a:rPr>
              <a:t>(Pazoki et al., 2023)</a:t>
            </a:r>
          </a:p>
          <a:p>
            <a:pPr marL="556590" lvl="1" indent="-278295" algn="l">
              <a:lnSpc>
                <a:spcPts val="5155"/>
              </a:lnSpc>
              <a:buFont typeface="Arial"/>
              <a:buChar char="•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Contribution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Applies machine learning to real-world delivery data</a:t>
            </a:r>
          </a:p>
          <a:p>
            <a:pPr marL="1113179" lvl="2" indent="-371060" algn="l">
              <a:lnSpc>
                <a:spcPts val="5155"/>
              </a:lnSpc>
              <a:buFont typeface="Arial"/>
              <a:buChar char="⚬"/>
            </a:pPr>
            <a:r>
              <a:rPr lang="en-US" sz="2577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smarter, data-driven logistics decision-making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0390" y="-1990390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4313992" y="-176204"/>
            <a:ext cx="3974008" cy="10639407"/>
            <a:chOff x="0" y="0"/>
            <a:chExt cx="1046652" cy="2802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6652" cy="2802148"/>
            </a:xfrm>
            <a:custGeom>
              <a:avLst/>
              <a:gdLst/>
              <a:ahLst/>
              <a:cxnLst/>
              <a:rect l="l" t="t" r="r" b="b"/>
              <a:pathLst>
                <a:path w="1046652" h="2802148">
                  <a:moveTo>
                    <a:pt x="0" y="0"/>
                  </a:moveTo>
                  <a:lnTo>
                    <a:pt x="1046652" y="0"/>
                  </a:lnTo>
                  <a:lnTo>
                    <a:pt x="1046652" y="2802148"/>
                  </a:lnTo>
                  <a:lnTo>
                    <a:pt x="0" y="2802148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46652" cy="284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81554" y="-2213262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0390" y="295592"/>
            <a:ext cx="585418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Dataset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314133"/>
            <a:ext cx="12818573" cy="871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448" lvl="1" indent="-291724" algn="l">
              <a:lnSpc>
                <a:spcPts val="405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15,549 rows, 41 columns</a:t>
            </a:r>
          </a:p>
          <a:p>
            <a:pPr marL="583448" lvl="1" indent="-291724" algn="l">
              <a:lnSpc>
                <a:spcPts val="405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Variable Groups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Customer Info</a:t>
            </a:r>
          </a:p>
          <a:p>
            <a:pPr marL="1750344" lvl="3" indent="-437586" algn="l">
              <a:lnSpc>
                <a:spcPts val="4053"/>
              </a:lnSpc>
              <a:buFont typeface="Arial"/>
              <a:buChar char="￭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Segment, ID, Location (city, state, country, zip)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Details</a:t>
            </a:r>
          </a:p>
          <a:p>
            <a:pPr marL="1750344" lvl="3" indent="-437586" algn="l">
              <a:lnSpc>
                <a:spcPts val="4053"/>
              </a:lnSpc>
              <a:buFont typeface="Arial"/>
              <a:buChar char="￭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ID, Dates (order, shipping), Status, Region, Delivery Location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&amp; Sales</a:t>
            </a:r>
          </a:p>
          <a:p>
            <a:pPr marL="1750344" lvl="3" indent="-437586" algn="l">
              <a:lnSpc>
                <a:spcPts val="4053"/>
              </a:lnSpc>
              <a:buFont typeface="Arial"/>
              <a:buChar char="￭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ID, Name, Category, Department, Price, Quantity, Discount, Total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Geolocation</a:t>
            </a:r>
          </a:p>
          <a:p>
            <a:pPr marL="1750344" lvl="3" indent="-437586" algn="l">
              <a:lnSpc>
                <a:spcPts val="4053"/>
              </a:lnSpc>
              <a:buFont typeface="Arial"/>
              <a:buChar char="￭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Store latitude/longitude, market, delivery state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Shipping Mode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Delivery outcome (label: -1 = early, 0 = on-time, 1 = delayed)</a:t>
            </a:r>
          </a:p>
          <a:p>
            <a:pPr marL="583448" lvl="1" indent="-291724" algn="l">
              <a:lnSpc>
                <a:spcPts val="4053"/>
              </a:lnSpc>
              <a:buFont typeface="Arial"/>
              <a:buChar char="•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Diesel Price</a:t>
            </a:r>
          </a:p>
          <a:p>
            <a:pPr marL="1166896" lvl="2" indent="-388965" algn="l">
              <a:lnSpc>
                <a:spcPts val="4053"/>
              </a:lnSpc>
              <a:buFont typeface="Arial"/>
              <a:buChar char="⚬"/>
            </a:pPr>
            <a:r>
              <a:rPr lang="en-US" sz="2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66 NAs total (diesel price) after merging</a:t>
            </a:r>
          </a:p>
          <a:p>
            <a:pPr algn="l">
              <a:lnSpc>
                <a:spcPts val="4053"/>
              </a:lnSpc>
            </a:pPr>
            <a:endParaRPr lang="en-US" sz="270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2904" y="2746379"/>
            <a:ext cx="15954610" cy="453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0"/>
              </a:lnSpc>
              <a:spcBef>
                <a:spcPct val="0"/>
              </a:spcBef>
            </a:pPr>
            <a:r>
              <a:rPr lang="en-US" sz="1300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Exploratory Data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803337" y="-1662513"/>
            <a:ext cx="3606674" cy="3606674"/>
            <a:chOff x="0" y="0"/>
            <a:chExt cx="4808899" cy="4808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08899" cy="4808899"/>
            </a:xfrm>
            <a:custGeom>
              <a:avLst/>
              <a:gdLst/>
              <a:ahLst/>
              <a:cxnLst/>
              <a:rect l="l" t="t" r="r" b="b"/>
              <a:pathLst>
                <a:path w="4808899" h="4808899">
                  <a:moveTo>
                    <a:pt x="0" y="0"/>
                  </a:moveTo>
                  <a:lnTo>
                    <a:pt x="4808899" y="0"/>
                  </a:lnTo>
                  <a:lnTo>
                    <a:pt x="4808899" y="4808899"/>
                  </a:lnTo>
                  <a:lnTo>
                    <a:pt x="0" y="4808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86579" y="686579"/>
              <a:ext cx="3435740" cy="343574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766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88192" y="-1950370"/>
            <a:ext cx="3606674" cy="3606674"/>
            <a:chOff x="0" y="0"/>
            <a:chExt cx="4808899" cy="4808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8899" cy="4808899"/>
            </a:xfrm>
            <a:custGeom>
              <a:avLst/>
              <a:gdLst/>
              <a:ahLst/>
              <a:cxnLst/>
              <a:rect l="l" t="t" r="r" b="b"/>
              <a:pathLst>
                <a:path w="4808899" h="4808899">
                  <a:moveTo>
                    <a:pt x="0" y="0"/>
                  </a:moveTo>
                  <a:lnTo>
                    <a:pt x="4808899" y="0"/>
                  </a:lnTo>
                  <a:lnTo>
                    <a:pt x="4808899" y="4808899"/>
                  </a:lnTo>
                  <a:lnTo>
                    <a:pt x="0" y="4808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686579" y="686579"/>
              <a:ext cx="3435740" cy="343574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-97155" y="4629880"/>
            <a:ext cx="18288000" cy="5657120"/>
          </a:xfrm>
          <a:custGeom>
            <a:avLst/>
            <a:gdLst/>
            <a:ahLst/>
            <a:cxnLst/>
            <a:rect l="l" t="t" r="r" b="b"/>
            <a:pathLst>
              <a:path w="18288000" h="5657120">
                <a:moveTo>
                  <a:pt x="0" y="0"/>
                </a:moveTo>
                <a:lnTo>
                  <a:pt x="18288000" y="0"/>
                </a:lnTo>
                <a:lnTo>
                  <a:pt x="18288000" y="5657120"/>
                </a:lnTo>
                <a:lnTo>
                  <a:pt x="0" y="565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5" t="-1757" r="-9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90434" y="142875"/>
            <a:ext cx="8769806" cy="4308167"/>
          </a:xfrm>
          <a:custGeom>
            <a:avLst/>
            <a:gdLst/>
            <a:ahLst/>
            <a:cxnLst/>
            <a:rect l="l" t="t" r="r" b="b"/>
            <a:pathLst>
              <a:path w="8769806" h="4308167">
                <a:moveTo>
                  <a:pt x="0" y="0"/>
                </a:moveTo>
                <a:lnTo>
                  <a:pt x="8769805" y="0"/>
                </a:lnTo>
                <a:lnTo>
                  <a:pt x="8769805" y="4308167"/>
                </a:lnTo>
                <a:lnTo>
                  <a:pt x="0" y="4308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95822" y="142875"/>
            <a:ext cx="8792178" cy="4308167"/>
          </a:xfrm>
          <a:custGeom>
            <a:avLst/>
            <a:gdLst/>
            <a:ahLst/>
            <a:cxnLst/>
            <a:rect l="l" t="t" r="r" b="b"/>
            <a:pathLst>
              <a:path w="8792178" h="4308167">
                <a:moveTo>
                  <a:pt x="0" y="0"/>
                </a:moveTo>
                <a:lnTo>
                  <a:pt x="8792178" y="0"/>
                </a:lnTo>
                <a:lnTo>
                  <a:pt x="8792178" y="4308167"/>
                </a:lnTo>
                <a:lnTo>
                  <a:pt x="0" y="4308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97155" y="95250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0390" y="-1990390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0436896" y="1028700"/>
            <a:ext cx="6822404" cy="2534418"/>
            <a:chOff x="0" y="0"/>
            <a:chExt cx="1993366" cy="7405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4"/>
              <a:stretch>
                <a:fillRect t="-39758" b="-397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6896" y="3876291"/>
            <a:ext cx="6822404" cy="2534418"/>
            <a:chOff x="0" y="0"/>
            <a:chExt cx="1993366" cy="7405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5"/>
              <a:stretch>
                <a:fillRect t="-37823" b="-378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6896" y="6723882"/>
            <a:ext cx="6822404" cy="2534418"/>
            <a:chOff x="0" y="0"/>
            <a:chExt cx="1993366" cy="7405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solidFill>
              <a:srgbClr val="FF5E1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36896" y="6723882"/>
            <a:ext cx="6822404" cy="2534418"/>
            <a:chOff x="0" y="0"/>
            <a:chExt cx="1993366" cy="7405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6">
                <a:alphaModFix amt="64000"/>
              </a:blip>
              <a:stretch>
                <a:fillRect t="-39169" b="-391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6896" y="1028700"/>
            <a:ext cx="1472195" cy="2534418"/>
            <a:chOff x="0" y="0"/>
            <a:chExt cx="387739" cy="6675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7738" cy="667501"/>
            </a:xfrm>
            <a:custGeom>
              <a:avLst/>
              <a:gdLst/>
              <a:ahLst/>
              <a:cxnLst/>
              <a:rect l="l" t="t" r="r" b="b"/>
              <a:pathLst>
                <a:path w="387738" h="667501">
                  <a:moveTo>
                    <a:pt x="0" y="0"/>
                  </a:moveTo>
                  <a:lnTo>
                    <a:pt x="387738" y="0"/>
                  </a:lnTo>
                  <a:lnTo>
                    <a:pt x="387738" y="667501"/>
                  </a:lnTo>
                  <a:lnTo>
                    <a:pt x="0" y="667501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7739" cy="7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617472">
            <a:off x="9254895" y="141789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0" y="0"/>
                </a:lnTo>
                <a:lnTo>
                  <a:pt x="1183750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431127">
            <a:off x="10079721" y="9446159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0390" y="466496"/>
            <a:ext cx="7962900" cy="11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2"/>
              </a:lnSpc>
            </a:pPr>
            <a:r>
              <a:rPr lang="en-US" sz="76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Preprocessing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8897" y="1539726"/>
            <a:ext cx="9517881" cy="985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Extracted weekend flag from order dates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Calculated shipping delay</a:t>
            </a:r>
          </a:p>
          <a:p>
            <a:pPr marL="1411309" lvl="2" indent="-470436" algn="l">
              <a:lnSpc>
                <a:spcPts val="6536"/>
              </a:lnSpc>
              <a:buFont typeface="Arial"/>
              <a:buChar char="⚬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Flagged and median imputed 5,941 invalid values (shipping date &lt; order date)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imputation on diesel prices 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Corrected mislabeled state from ZIP code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 and Yeo-Johnson transformation on skewed predictors</a:t>
            </a: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0390" y="-1990390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0436896" y="1028700"/>
            <a:ext cx="6822404" cy="2534418"/>
            <a:chOff x="0" y="0"/>
            <a:chExt cx="1993366" cy="7405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4"/>
              <a:stretch>
                <a:fillRect t="-39758" b="-397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6896" y="3876291"/>
            <a:ext cx="6822404" cy="2534418"/>
            <a:chOff x="0" y="0"/>
            <a:chExt cx="1993366" cy="7405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5"/>
              <a:stretch>
                <a:fillRect t="-37823" b="-378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6896" y="6723882"/>
            <a:ext cx="6822404" cy="2534418"/>
            <a:chOff x="0" y="0"/>
            <a:chExt cx="1993366" cy="7405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solidFill>
              <a:srgbClr val="FF5E1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36896" y="6723882"/>
            <a:ext cx="6822404" cy="2534418"/>
            <a:chOff x="0" y="0"/>
            <a:chExt cx="1993366" cy="7405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93366" cy="740505"/>
            </a:xfrm>
            <a:custGeom>
              <a:avLst/>
              <a:gdLst/>
              <a:ahLst/>
              <a:cxnLst/>
              <a:rect l="l" t="t" r="r" b="b"/>
              <a:pathLst>
                <a:path w="1993366" h="740505">
                  <a:moveTo>
                    <a:pt x="0" y="0"/>
                  </a:moveTo>
                  <a:lnTo>
                    <a:pt x="1993366" y="0"/>
                  </a:lnTo>
                  <a:lnTo>
                    <a:pt x="1993366" y="740505"/>
                  </a:lnTo>
                  <a:lnTo>
                    <a:pt x="0" y="740505"/>
                  </a:lnTo>
                  <a:close/>
                </a:path>
              </a:pathLst>
            </a:custGeom>
            <a:blipFill>
              <a:blip r:embed="rId6">
                <a:alphaModFix amt="64000"/>
              </a:blip>
              <a:stretch>
                <a:fillRect t="-39169" b="-391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36896" y="1028700"/>
            <a:ext cx="1472195" cy="2534418"/>
            <a:chOff x="0" y="0"/>
            <a:chExt cx="387739" cy="6675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7738" cy="667501"/>
            </a:xfrm>
            <a:custGeom>
              <a:avLst/>
              <a:gdLst/>
              <a:ahLst/>
              <a:cxnLst/>
              <a:rect l="l" t="t" r="r" b="b"/>
              <a:pathLst>
                <a:path w="387738" h="667501">
                  <a:moveTo>
                    <a:pt x="0" y="0"/>
                  </a:moveTo>
                  <a:lnTo>
                    <a:pt x="387738" y="0"/>
                  </a:lnTo>
                  <a:lnTo>
                    <a:pt x="387738" y="667501"/>
                  </a:lnTo>
                  <a:lnTo>
                    <a:pt x="0" y="667501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7739" cy="7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617472">
            <a:off x="9254895" y="141789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0" y="0"/>
                </a:lnTo>
                <a:lnTo>
                  <a:pt x="1183750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431127">
            <a:off x="10079721" y="9446159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0390" y="534314"/>
            <a:ext cx="7962900" cy="114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2"/>
              </a:lnSpc>
            </a:pPr>
            <a:r>
              <a:rPr lang="en-US" sz="76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Preprocessing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031" y="1742740"/>
            <a:ext cx="9517881" cy="903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Standardized numeric features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One-hot encoded low-cardinality categorical predictors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Ordinally encoded shipping mode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Label encoded delivery outcome as 0 (early), 1 (on-time), 2 (delayed)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84 predictors after preprocessing</a:t>
            </a:r>
          </a:p>
          <a:p>
            <a:pPr marL="705655" lvl="1" indent="-352827" algn="l">
              <a:lnSpc>
                <a:spcPts val="6536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70/30 stratified train-test split</a:t>
            </a: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6536"/>
              </a:lnSpc>
            </a:pPr>
            <a:endParaRPr lang="en-US" sz="326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2413" y="1857745"/>
            <a:ext cx="3906444" cy="6571511"/>
            <a:chOff x="0" y="0"/>
            <a:chExt cx="1028858" cy="1730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8858" cy="1730768"/>
            </a:xfrm>
            <a:custGeom>
              <a:avLst/>
              <a:gdLst/>
              <a:ahLst/>
              <a:cxnLst/>
              <a:rect l="l" t="t" r="r" b="b"/>
              <a:pathLst>
                <a:path w="1028858" h="1730768">
                  <a:moveTo>
                    <a:pt x="0" y="0"/>
                  </a:moveTo>
                  <a:lnTo>
                    <a:pt x="1028858" y="0"/>
                  </a:lnTo>
                  <a:lnTo>
                    <a:pt x="1028858" y="1730768"/>
                  </a:lnTo>
                  <a:lnTo>
                    <a:pt x="0" y="1730768"/>
                  </a:lnTo>
                  <a:close/>
                </a:path>
              </a:pathLst>
            </a:custGeom>
            <a:solidFill>
              <a:srgbClr val="FF5E1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28858" cy="177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5493426" cy="7220388"/>
            <a:chOff x="0" y="0"/>
            <a:chExt cx="1605066" cy="2109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5066" cy="2109649"/>
            </a:xfrm>
            <a:custGeom>
              <a:avLst/>
              <a:gdLst/>
              <a:ahLst/>
              <a:cxnLst/>
              <a:rect l="l" t="t" r="r" b="b"/>
              <a:pathLst>
                <a:path w="1605066" h="2109649">
                  <a:moveTo>
                    <a:pt x="0" y="0"/>
                  </a:moveTo>
                  <a:lnTo>
                    <a:pt x="1605066" y="0"/>
                  </a:lnTo>
                  <a:lnTo>
                    <a:pt x="1605066" y="2109649"/>
                  </a:lnTo>
                  <a:lnTo>
                    <a:pt x="0" y="2109649"/>
                  </a:lnTo>
                  <a:close/>
                </a:path>
              </a:pathLst>
            </a:custGeom>
            <a:blipFill>
              <a:blip r:embed="rId2"/>
              <a:stretch>
                <a:fillRect l="-48577" r="-485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3376132" y="2941818"/>
            <a:ext cx="5493426" cy="7220388"/>
            <a:chOff x="0" y="0"/>
            <a:chExt cx="1605066" cy="2109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5066" cy="2109649"/>
            </a:xfrm>
            <a:custGeom>
              <a:avLst/>
              <a:gdLst/>
              <a:ahLst/>
              <a:cxnLst/>
              <a:rect l="l" t="t" r="r" b="b"/>
              <a:pathLst>
                <a:path w="1605066" h="2109649">
                  <a:moveTo>
                    <a:pt x="0" y="0"/>
                  </a:moveTo>
                  <a:lnTo>
                    <a:pt x="1605066" y="0"/>
                  </a:lnTo>
                  <a:lnTo>
                    <a:pt x="1605066" y="2109649"/>
                  </a:lnTo>
                  <a:lnTo>
                    <a:pt x="0" y="2109649"/>
                  </a:lnTo>
                  <a:close/>
                </a:path>
              </a:pathLst>
            </a:custGeom>
            <a:blipFill>
              <a:blip r:embed="rId5"/>
              <a:stretch>
                <a:fillRect l="-37624" r="-376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794338" y="8939809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401922" y="-620758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6140" y="481038"/>
            <a:ext cx="6069398" cy="11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Modeling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12458" y="1657720"/>
            <a:ext cx="8416762" cy="782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Models: Softmax Regression, Random Forest, XGBoost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model of best multiclass model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Assumptions: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Softmax: Linearity not met → valid for prediction, not interpretation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Tree models: No assumptions → suited for mixed, nonlinear data</a:t>
            </a:r>
          </a:p>
          <a:p>
            <a:pPr marL="561859" lvl="1" indent="-280929" algn="l">
              <a:lnSpc>
                <a:spcPts val="5204"/>
              </a:lnSpc>
              <a:buFont typeface="Arial"/>
              <a:buChar char="•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Tuning: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Grid search (5-fold CV) on all models</a:t>
            </a:r>
          </a:p>
          <a:p>
            <a:pPr marL="1123717" lvl="2" indent="-374572" algn="l">
              <a:lnSpc>
                <a:spcPts val="5204"/>
              </a:lnSpc>
              <a:buFont typeface="Arial"/>
              <a:buChar char="⚬"/>
            </a:pPr>
            <a:r>
              <a:rPr lang="en-US" sz="2602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Tuned depth, learning rate, estimators, subsample,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830</Words>
  <Application>Microsoft Office PowerPoint</Application>
  <PresentationFormat>Custom</PresentationFormat>
  <Paragraphs>104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Anton</vt:lpstr>
      <vt:lpstr>Calibri</vt:lpstr>
      <vt:lpstr>Montserrat Italics</vt:lpstr>
      <vt:lpstr>Montserrat Medium Italics</vt:lpstr>
      <vt:lpstr>Montserrat Medium</vt:lpstr>
      <vt:lpstr>Montserrat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Logistic Presentation</dc:title>
  <cp:lastModifiedBy>Jack Motta</cp:lastModifiedBy>
  <cp:revision>2</cp:revision>
  <dcterms:created xsi:type="dcterms:W3CDTF">2006-08-16T00:00:00Z</dcterms:created>
  <dcterms:modified xsi:type="dcterms:W3CDTF">2025-05-13T02:47:12Z</dcterms:modified>
  <dc:identifier>DAGnLdXwxIA</dc:identifier>
</cp:coreProperties>
</file>